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7" r:id="rId2"/>
    <p:sldId id="257" r:id="rId3"/>
    <p:sldId id="270" r:id="rId4"/>
    <p:sldId id="271" r:id="rId5"/>
    <p:sldId id="258" r:id="rId6"/>
    <p:sldId id="259" r:id="rId7"/>
    <p:sldId id="260" r:id="rId8"/>
    <p:sldId id="261" r:id="rId9"/>
    <p:sldId id="262" r:id="rId10"/>
    <p:sldId id="263" r:id="rId11"/>
    <p:sldId id="269" r:id="rId12"/>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0D6E2"/>
    <a:srgbClr val="99AED2"/>
    <a:srgbClr val="5B6C77"/>
    <a:srgbClr val="DBD9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9" autoAdjust="0"/>
    <p:restoredTop sz="94653" autoAdjust="0"/>
  </p:normalViewPr>
  <p:slideViewPr>
    <p:cSldViewPr>
      <p:cViewPr>
        <p:scale>
          <a:sx n="98" d="100"/>
          <a:sy n="98"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8902E34-7473-47DB-B111-4951F5F80817}" type="datetimeFigureOut">
              <a:rPr lang="ru-RU" smtClean="0"/>
              <a:pPr/>
              <a:t>30.05.2014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6BBF38-7F82-4EC1-8918-198639F072D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02E34-7473-47DB-B111-4951F5F80817}" type="datetimeFigureOut">
              <a:rPr lang="ru-RU" smtClean="0"/>
              <a:pPr/>
              <a:t>30.05.2014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BBF38-7F82-4EC1-8918-198639F072D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
          <p:cNvSpPr txBox="1">
            <a:spLocks/>
          </p:cNvSpPr>
          <p:nvPr/>
        </p:nvSpPr>
        <p:spPr>
          <a:xfrm>
            <a:off x="1403648" y="2492896"/>
            <a:ext cx="6840760" cy="2376264"/>
          </a:xfrm>
          <a:prstGeom prst="rect">
            <a:avLst/>
          </a:prstGeom>
          <a:effectLst>
            <a:glow rad="101600">
              <a:schemeClr val="tx2">
                <a:lumMod val="50000"/>
                <a:alpha val="60000"/>
              </a:schemeClr>
            </a:glow>
          </a:effectLst>
        </p:spPr>
        <p:txBody>
          <a:bodyPr vert="horz" lIns="91440" tIns="45720" rIns="91440" bIns="45720" rtlCol="0" anchor="ctr">
            <a:normAutofit/>
          </a:bodyPr>
          <a:lstStyle/>
          <a:p>
            <a:pPr lvl="0" algn="ctr">
              <a:spcBef>
                <a:spcPct val="0"/>
              </a:spcBef>
              <a:defRPr/>
            </a:pPr>
            <a:r>
              <a:rPr kumimoji="0" lang="ru-RU" sz="1900" b="0" i="0" u="none" strike="noStrike" kern="1200" cap="none" spc="0" normalizeH="0" baseline="0" noProof="0" dirty="0" smtClean="0">
                <a:effectLst/>
                <a:uLnTx/>
                <a:uFillTx/>
                <a:latin typeface="Verdana" panose="020B0604030504040204" pitchFamily="34" charset="0"/>
                <a:ea typeface="Verdana" panose="020B0604030504040204" pitchFamily="34" charset="0"/>
                <a:cs typeface="Verdana" panose="020B0604030504040204" pitchFamily="34" charset="0"/>
              </a:rPr>
              <a:t>Технические возможности компании </a:t>
            </a:r>
          </a:p>
          <a:p>
            <a:pPr lvl="0" algn="ctr">
              <a:spcBef>
                <a:spcPct val="0"/>
              </a:spcBef>
              <a:defRPr/>
            </a:pPr>
            <a:r>
              <a:rPr lang="ru-RU" sz="4000" b="1" dirty="0" smtClean="0">
                <a:latin typeface="Verdana" panose="020B0604030504040204" pitchFamily="34" charset="0"/>
                <a:ea typeface="Verdana" panose="020B0604030504040204" pitchFamily="34" charset="0"/>
                <a:cs typeface="Verdana" panose="020B0604030504040204" pitchFamily="34" charset="0"/>
              </a:rPr>
              <a:t>«Русский металл»</a:t>
            </a:r>
            <a:r>
              <a:rPr kumimoji="0" lang="ru-RU" sz="4000" b="1" i="0" u="none" strike="noStrike" kern="1200" cap="none" spc="0" normalizeH="0" baseline="0" noProof="0" dirty="0" smtClean="0">
                <a:effectLst/>
                <a:uLnTx/>
                <a:uFillTx/>
                <a:latin typeface="Verdana" panose="020B0604030504040204" pitchFamily="34" charset="0"/>
                <a:ea typeface="Verdana" panose="020B0604030504040204" pitchFamily="34" charset="0"/>
                <a:cs typeface="Verdana" panose="020B0604030504040204" pitchFamily="34" charset="0"/>
              </a:rPr>
              <a:t> </a:t>
            </a:r>
            <a:endParaRPr lang="ru-RU" sz="4000" b="1" dirty="0" smtClean="0">
              <a:ln>
                <a:solidFill>
                  <a:schemeClr val="bg1"/>
                </a:solidFill>
              </a:ln>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7215206" y="1000108"/>
            <a:ext cx="1679049" cy="307777"/>
          </a:xfrm>
          <a:prstGeom prst="rect">
            <a:avLst/>
          </a:prstGeom>
          <a:noFill/>
        </p:spPr>
        <p:txBody>
          <a:bodyPr wrap="none" rtlCol="0">
            <a:spAutoFit/>
          </a:bodyPr>
          <a:lstStyle/>
          <a:p>
            <a:r>
              <a:rPr lang="en-US" sz="1400" b="1" dirty="0" smtClean="0">
                <a:latin typeface="Myriad Pro" pitchFamily="34" charset="0"/>
              </a:rPr>
              <a:t>www.rus-met96.ru</a:t>
            </a:r>
            <a:endParaRPr lang="ru-RU" sz="1400" b="1" dirty="0">
              <a:latin typeface="Myriad Pro" pitchFamily="34" charset="0"/>
            </a:endParaRPr>
          </a:p>
        </p:txBody>
      </p:sp>
      <p:pic>
        <p:nvPicPr>
          <p:cNvPr id="8"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pic>
        <p:nvPicPr>
          <p:cNvPr id="10" name="Picture 3" descr="C:\Users\Darya\Desktop\Безымянный-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pic>
        <p:nvPicPr>
          <p:cNvPr id="4" name="Содержимое 3" descr="1.jpg"/>
          <p:cNvPicPr>
            <a:picLocks noGrp="1" noChangeAspect="1"/>
          </p:cNvPicPr>
          <p:nvPr>
            <p:ph idx="1"/>
          </p:nvPr>
        </p:nvPicPr>
        <p:blipFill>
          <a:blip r:embed="rId3" cstate="print"/>
          <a:srcRect t="12780" b="5413"/>
          <a:stretch>
            <a:fillRect/>
          </a:stretch>
        </p:blipFill>
        <p:spPr>
          <a:xfrm>
            <a:off x="764350" y="1823318"/>
            <a:ext cx="7508021" cy="4269978"/>
          </a:xfrm>
          <a:prstGeom prst="roundRect">
            <a:avLst>
              <a:gd name="adj" fmla="val 3732"/>
            </a:avLst>
          </a:prstGeom>
        </p:spPr>
      </p:pic>
      <p:sp>
        <p:nvSpPr>
          <p:cNvPr id="12" name="TextBox 11"/>
          <p:cNvSpPr txBox="1"/>
          <p:nvPr/>
        </p:nvSpPr>
        <p:spPr>
          <a:xfrm>
            <a:off x="285720" y="991812"/>
            <a:ext cx="8734521" cy="1015663"/>
          </a:xfrm>
          <a:prstGeom prst="rect">
            <a:avLst/>
          </a:prstGeom>
          <a:noFill/>
        </p:spPr>
        <p:txBody>
          <a:bodyPr wrap="square" rtlCol="0">
            <a:spAutoFit/>
          </a:bodyPr>
          <a:lstStyle/>
          <a:p>
            <a:pPr algn="r"/>
            <a:r>
              <a:rPr lang="ru-RU" sz="1500" b="1" dirty="0" smtClean="0">
                <a:latin typeface="+mj-lt"/>
              </a:rPr>
              <a:t>Автоматическая линия порошковой покраски </a:t>
            </a:r>
            <a:r>
              <a:rPr lang="en-US" sz="1500" b="1" dirty="0" err="1" smtClean="0">
                <a:latin typeface="+mj-lt"/>
              </a:rPr>
              <a:t>IdeaLine</a:t>
            </a:r>
            <a:r>
              <a:rPr lang="ru-RU" sz="1500" b="1" dirty="0" smtClean="0">
                <a:latin typeface="+mj-lt"/>
              </a:rPr>
              <a:t>,</a:t>
            </a:r>
          </a:p>
          <a:p>
            <a:pPr algn="r"/>
            <a:r>
              <a:rPr lang="ru-RU" sz="1500" b="1" dirty="0" smtClean="0">
                <a:latin typeface="+mj-lt"/>
              </a:rPr>
              <a:t>с 6-и ступенчатой подготовкой и  быстрой сменой цвета</a:t>
            </a:r>
          </a:p>
          <a:p>
            <a:pPr algn="r"/>
            <a:r>
              <a:rPr lang="ru-RU" sz="1500" b="1" dirty="0" smtClean="0">
                <a:latin typeface="+mj-lt"/>
              </a:rPr>
              <a:t>Камера покраски </a:t>
            </a:r>
            <a:r>
              <a:rPr lang="en-US" sz="1500" b="1" dirty="0" smtClean="0">
                <a:latin typeface="+mj-lt"/>
              </a:rPr>
              <a:t>Wagner </a:t>
            </a:r>
            <a:r>
              <a:rPr lang="ru-RU" sz="1500" b="1" dirty="0" smtClean="0">
                <a:latin typeface="+mj-lt"/>
              </a:rPr>
              <a:t>(</a:t>
            </a:r>
            <a:r>
              <a:rPr lang="ru-RU" sz="1500" b="1" dirty="0" err="1" smtClean="0">
                <a:latin typeface="+mj-lt"/>
              </a:rPr>
              <a:t>произв-сть</a:t>
            </a:r>
            <a:r>
              <a:rPr lang="ru-RU" sz="1500" b="1" dirty="0" smtClean="0">
                <a:latin typeface="+mj-lt"/>
              </a:rPr>
              <a:t> 2000 м² / </a:t>
            </a:r>
            <a:r>
              <a:rPr lang="ru-RU" sz="1500" b="1" dirty="0" err="1" smtClean="0">
                <a:latin typeface="+mj-lt"/>
              </a:rPr>
              <a:t>мес</a:t>
            </a:r>
            <a:r>
              <a:rPr lang="ru-RU" sz="1500" b="1" dirty="0" smtClean="0">
                <a:latin typeface="+mj-lt"/>
              </a:rPr>
              <a:t>)</a:t>
            </a:r>
          </a:p>
          <a:p>
            <a:pPr algn="r"/>
            <a:r>
              <a:rPr lang="ru-RU" sz="1500" b="1" dirty="0" smtClean="0">
                <a:solidFill>
                  <a:schemeClr val="tx2">
                    <a:lumMod val="75000"/>
                  </a:schemeClr>
                </a:solidFill>
                <a:latin typeface="Myriad Pro" pitchFamily="34" charset="0"/>
              </a:rPr>
              <a:t>  </a:t>
            </a:r>
            <a:endParaRPr lang="ru-RU" sz="1500" b="1" dirty="0">
              <a:solidFill>
                <a:schemeClr val="tx2">
                  <a:lumMod val="75000"/>
                </a:schemeClr>
              </a:solidFill>
              <a:latin typeface="Myriad Pro" pitchFamily="34" charset="0"/>
            </a:endParaRPr>
          </a:p>
        </p:txBody>
      </p:sp>
      <p:sp>
        <p:nvSpPr>
          <p:cNvPr id="2" name="Прямоугольник 1"/>
          <p:cNvSpPr/>
          <p:nvPr/>
        </p:nvSpPr>
        <p:spPr>
          <a:xfrm>
            <a:off x="718895" y="6093296"/>
            <a:ext cx="7598932" cy="523220"/>
          </a:xfrm>
          <a:prstGeom prst="rect">
            <a:avLst/>
          </a:prstGeom>
        </p:spPr>
        <p:txBody>
          <a:bodyPr wrap="square">
            <a:spAutoFit/>
          </a:bodyPr>
          <a:lstStyle/>
          <a:p>
            <a:pPr algn="ctr"/>
            <a:r>
              <a:rPr lang="ru-RU" sz="1400" dirty="0">
                <a:latin typeface="+mj-lt"/>
              </a:rPr>
              <a:t>ТЕХНИЧЕСКИЕ </a:t>
            </a:r>
            <a:r>
              <a:rPr lang="ru-RU" sz="1400" dirty="0" smtClean="0">
                <a:latin typeface="+mj-lt"/>
              </a:rPr>
              <a:t>ПАРАМЕТРЫ: </a:t>
            </a:r>
            <a:r>
              <a:rPr lang="ru-RU" sz="1400" dirty="0">
                <a:latin typeface="+mj-lt"/>
              </a:rPr>
              <a:t>Макс. вес </a:t>
            </a:r>
            <a:r>
              <a:rPr lang="ru-RU" sz="1400" dirty="0" smtClean="0">
                <a:latin typeface="+mj-lt"/>
              </a:rPr>
              <a:t>детали 100 </a:t>
            </a:r>
            <a:r>
              <a:rPr lang="ru-RU" sz="1400" dirty="0">
                <a:latin typeface="+mj-lt"/>
              </a:rPr>
              <a:t>кг, распределенных по 50 </a:t>
            </a:r>
            <a:r>
              <a:rPr lang="ru-RU" sz="1400" dirty="0" smtClean="0">
                <a:latin typeface="+mj-lt"/>
              </a:rPr>
              <a:t>кг/м. </a:t>
            </a:r>
            <a:r>
              <a:rPr lang="ru-RU" sz="1400" dirty="0">
                <a:latin typeface="+mj-lt"/>
              </a:rPr>
              <a:t>Макс. размеры покрытых порошком продуктов в мм (</a:t>
            </a:r>
            <a:r>
              <a:rPr lang="ru-RU" sz="1400" dirty="0" err="1">
                <a:latin typeface="+mj-lt"/>
              </a:rPr>
              <a:t>ДxШxВ</a:t>
            </a:r>
            <a:r>
              <a:rPr lang="ru-RU" sz="1400" dirty="0">
                <a:latin typeface="+mj-lt"/>
              </a:rPr>
              <a:t>) 3000x300x1800 или 2600x800x1800 (мм)</a:t>
            </a:r>
          </a:p>
        </p:txBody>
      </p:sp>
      <p:sp>
        <p:nvSpPr>
          <p:cNvPr id="9" name="TextBox 8"/>
          <p:cNvSpPr txBox="1"/>
          <p:nvPr/>
        </p:nvSpPr>
        <p:spPr>
          <a:xfrm>
            <a:off x="357158" y="1369234"/>
            <a:ext cx="184731" cy="646331"/>
          </a:xfrm>
          <a:prstGeom prst="rect">
            <a:avLst/>
          </a:prstGeom>
          <a:noFill/>
        </p:spPr>
        <p:txBody>
          <a:bodyPr wrap="none" rtlCol="0">
            <a:spAutoFit/>
          </a:bodyPr>
          <a:lstStyle/>
          <a:p>
            <a:endParaRPr lang="ru-RU" dirty="0" smtClean="0"/>
          </a:p>
          <a:p>
            <a:endParaRPr lang="ru-RU" dirty="0"/>
          </a:p>
        </p:txBody>
      </p:sp>
      <p:pic>
        <p:nvPicPr>
          <p:cNvPr id="11" name="Picture 3" descr="C:\Users\Darya\Desktop\Безымянный-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95905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sp>
        <p:nvSpPr>
          <p:cNvPr id="11" name="TextBox 10"/>
          <p:cNvSpPr txBox="1"/>
          <p:nvPr/>
        </p:nvSpPr>
        <p:spPr>
          <a:xfrm>
            <a:off x="1403648" y="1772816"/>
            <a:ext cx="6552728" cy="2893100"/>
          </a:xfrm>
          <a:prstGeom prst="rect">
            <a:avLst/>
          </a:prstGeom>
          <a:noFill/>
          <a:effectLst/>
        </p:spPr>
        <p:txBody>
          <a:bodyPr wrap="square" rtlCol="0">
            <a:spAutoFit/>
          </a:bodyPr>
          <a:lstStyle/>
          <a:p>
            <a:pPr algn="ctr"/>
            <a:r>
              <a:rPr lang="ru-RU" sz="2800" b="1" dirty="0" smtClean="0">
                <a:effectLst/>
                <a:latin typeface="+mj-lt"/>
              </a:rPr>
              <a:t>        ООО «</a:t>
            </a:r>
            <a:r>
              <a:rPr lang="ru-RU" sz="2800" b="1" dirty="0" smtClean="0">
                <a:latin typeface="+mj-lt"/>
              </a:rPr>
              <a:t>Русский металл</a:t>
            </a:r>
            <a:r>
              <a:rPr lang="ru-RU" sz="2800" b="1" dirty="0" smtClean="0">
                <a:effectLst/>
                <a:latin typeface="+mj-lt"/>
              </a:rPr>
              <a:t>»</a:t>
            </a:r>
          </a:p>
          <a:p>
            <a:pPr algn="ctr"/>
            <a:r>
              <a:rPr lang="ru-RU" sz="2800" b="1" dirty="0" smtClean="0">
                <a:latin typeface="+mj-lt"/>
              </a:rPr>
              <a:t>    Наши контакты: </a:t>
            </a:r>
            <a:endParaRPr lang="ru-RU" sz="2800" dirty="0" smtClean="0">
              <a:latin typeface="+mj-lt"/>
            </a:endParaRPr>
          </a:p>
          <a:p>
            <a:pPr algn="ctr"/>
            <a:r>
              <a:rPr lang="ru-RU" sz="2800" dirty="0" smtClean="0">
                <a:latin typeface="+mj-lt"/>
              </a:rPr>
              <a:t> </a:t>
            </a:r>
            <a:r>
              <a:rPr lang="ru-RU" sz="2800" b="1" dirty="0" smtClean="0">
                <a:latin typeface="+mj-lt"/>
              </a:rPr>
              <a:t>Адрес:</a:t>
            </a:r>
            <a:r>
              <a:rPr lang="ru-RU" sz="2800" dirty="0" smtClean="0">
                <a:latin typeface="+mj-lt"/>
              </a:rPr>
              <a:t> г. Екатеринбург, ул. Шефская, 110а, оф. 208</a:t>
            </a:r>
          </a:p>
          <a:p>
            <a:pPr algn="ctr"/>
            <a:r>
              <a:rPr lang="ru-RU" sz="2800" b="1" dirty="0" smtClean="0">
                <a:latin typeface="+mj-lt"/>
              </a:rPr>
              <a:t>    Телефон:</a:t>
            </a:r>
            <a:r>
              <a:rPr lang="ru-RU" sz="2800" dirty="0" smtClean="0">
                <a:latin typeface="+mj-lt"/>
              </a:rPr>
              <a:t> +7(343) 202-00-51 </a:t>
            </a:r>
          </a:p>
          <a:p>
            <a:pPr algn="ctr"/>
            <a:r>
              <a:rPr lang="ru-RU" sz="2800" dirty="0" smtClean="0">
                <a:latin typeface="+mj-lt"/>
              </a:rPr>
              <a:t>        </a:t>
            </a:r>
            <a:r>
              <a:rPr lang="ru-RU" sz="2800" b="1" dirty="0" err="1" smtClean="0">
                <a:latin typeface="+mj-lt"/>
              </a:rPr>
              <a:t>Email</a:t>
            </a:r>
            <a:r>
              <a:rPr lang="ru-RU" sz="2800" b="1" dirty="0" smtClean="0">
                <a:latin typeface="+mj-lt"/>
              </a:rPr>
              <a:t>:</a:t>
            </a:r>
            <a:r>
              <a:rPr lang="ru-RU" sz="2800" dirty="0" smtClean="0">
                <a:latin typeface="+mj-lt"/>
              </a:rPr>
              <a:t> </a:t>
            </a:r>
            <a:r>
              <a:rPr lang="ru-RU" sz="2800" b="1" dirty="0" err="1" smtClean="0">
                <a:latin typeface="+mj-lt"/>
              </a:rPr>
              <a:t>info</a:t>
            </a:r>
            <a:r>
              <a:rPr lang="ru-RU" sz="2800" b="1" dirty="0" smtClean="0">
                <a:latin typeface="+mj-lt"/>
              </a:rPr>
              <a:t>@</a:t>
            </a:r>
            <a:r>
              <a:rPr lang="en-US" sz="2800" b="1" dirty="0" smtClean="0">
                <a:latin typeface="+mj-lt"/>
              </a:rPr>
              <a:t>rus-met96</a:t>
            </a:r>
            <a:r>
              <a:rPr lang="ru-RU" sz="2800" b="1" dirty="0" smtClean="0">
                <a:latin typeface="+mj-lt"/>
              </a:rPr>
              <a:t>.</a:t>
            </a:r>
            <a:r>
              <a:rPr lang="ru-RU" sz="2800" b="1" dirty="0" err="1" smtClean="0">
                <a:latin typeface="+mj-lt"/>
              </a:rPr>
              <a:t>ru</a:t>
            </a:r>
            <a:endParaRPr lang="ru-RU" sz="2800" b="1" dirty="0" smtClean="0">
              <a:latin typeface="+mj-lt"/>
            </a:endParaRPr>
          </a:p>
          <a:p>
            <a:endParaRPr lang="ru-RU" sz="1400" dirty="0">
              <a:latin typeface="Myriad Pro" pitchFamily="34" charset="0"/>
            </a:endParaRPr>
          </a:p>
        </p:txBody>
      </p:sp>
      <p:sp>
        <p:nvSpPr>
          <p:cNvPr id="13" name="TextBox 12"/>
          <p:cNvSpPr txBox="1"/>
          <p:nvPr/>
        </p:nvSpPr>
        <p:spPr>
          <a:xfrm>
            <a:off x="7215206" y="1000108"/>
            <a:ext cx="1679049" cy="307777"/>
          </a:xfrm>
          <a:prstGeom prst="rect">
            <a:avLst/>
          </a:prstGeom>
          <a:noFill/>
        </p:spPr>
        <p:txBody>
          <a:bodyPr wrap="none" rtlCol="0">
            <a:spAutoFit/>
          </a:bodyPr>
          <a:lstStyle/>
          <a:p>
            <a:r>
              <a:rPr lang="en-US" sz="1400" b="1" dirty="0" smtClean="0">
                <a:latin typeface="Myriad Pro" pitchFamily="34" charset="0"/>
              </a:rPr>
              <a:t>www.rus-met96.ru</a:t>
            </a:r>
            <a:endParaRPr lang="ru-RU" sz="1400" b="1" dirty="0">
              <a:latin typeface="Myriad Pro" pitchFamily="34" charset="0"/>
            </a:endParaRPr>
          </a:p>
        </p:txBody>
      </p:sp>
      <p:pic>
        <p:nvPicPr>
          <p:cNvPr id="7" name="Picture 3" descr="C:\Users\Darya\Desktop\Безымянный-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591820"/>
            <a:ext cx="8575258" cy="5258468"/>
          </a:xfrm>
        </p:spPr>
        <p:txBody>
          <a:bodyPr>
            <a:noAutofit/>
          </a:bodyPr>
          <a:lstStyle/>
          <a:p>
            <a:r>
              <a:rPr lang="ru-RU" sz="1400" b="1" dirty="0" smtClean="0"/>
              <a:t>Компания «Русский металл»  является поставщиком оборудования для оснащения складских и торговых площадей, оборудования для предприятий общественного питания, различной металлической мебели,  металлических изделий  и конструкций по индивидуальным заказам.</a:t>
            </a:r>
          </a:p>
          <a:p>
            <a:r>
              <a:rPr lang="ru-RU" sz="1400" b="1" dirty="0" smtClean="0"/>
              <a:t>Многолетний опыт в области поставки </a:t>
            </a:r>
            <a:r>
              <a:rPr lang="ru-RU" sz="1400" b="1" i="1" dirty="0" smtClean="0"/>
              <a:t>металлических конструкций различного направления</a:t>
            </a:r>
            <a:r>
              <a:rPr lang="ru-RU" sz="1400" b="1" dirty="0" smtClean="0"/>
              <a:t>, высокий уровень подготовки специалистов гарантируют нашим клиентам оптимальное решение задачи любой сложности по оснащению объектов «под ключ» . Предприятие располагает современным производственным комплексом от заготовительного до покрасочного производства, собственным конструкторским и монтажным отделом.</a:t>
            </a:r>
          </a:p>
          <a:p>
            <a:r>
              <a:rPr lang="ru-RU" sz="1400" b="1" dirty="0" smtClean="0"/>
              <a:t>Для  оборудования Вашего объекта ( склад, магазин и т.д.) мы предлагаем широкий спектр дополнительных услуг: проектирование и изготовление оборудования по индивидуальному заказу, монтаж стеллажных  и других металлический систем «под ключ». Мы осуществляем контроль качества нашего оборудования на каждом этапе производства. Наша продукция позволяет достаточно эффективно использовать возможности Вашего помещения, тем самым снижая расходы на аренду дополнительных площадей и помещений.</a:t>
            </a:r>
          </a:p>
          <a:p>
            <a:pPr marL="0" indent="0">
              <a:buNone/>
            </a:pPr>
            <a:endParaRPr lang="ru-RU" sz="1400" dirty="0">
              <a:latin typeface="+mj-lt"/>
              <a:ea typeface="Verdana" panose="020B0604030504040204" pitchFamily="34" charset="0"/>
              <a:cs typeface="Verdana" panose="020B0604030504040204" pitchFamily="34" charset="0"/>
            </a:endParaRPr>
          </a:p>
          <a:p>
            <a:pPr marL="0" indent="0" algn="ctr">
              <a:buNone/>
            </a:pPr>
            <a:r>
              <a:rPr lang="ru-RU" sz="1600" b="1" dirty="0">
                <a:latin typeface="+mj-lt"/>
                <a:ea typeface="Verdana" panose="020B0604030504040204" pitchFamily="34" charset="0"/>
                <a:cs typeface="Verdana" panose="020B0604030504040204" pitchFamily="34" charset="0"/>
              </a:rPr>
              <a:t>Высокая скорость, безупречное качество, приемлемые цены – вот </a:t>
            </a:r>
            <a:r>
              <a:rPr lang="ru-RU" sz="1600" b="1" dirty="0" smtClean="0">
                <a:latin typeface="+mj-lt"/>
                <a:ea typeface="Verdana" panose="020B0604030504040204" pitchFamily="34" charset="0"/>
                <a:cs typeface="Verdana" panose="020B0604030504040204" pitchFamily="34" charset="0"/>
              </a:rPr>
              <a:t>три </a:t>
            </a:r>
            <a:r>
              <a:rPr lang="ru-RU" sz="1600" b="1" dirty="0">
                <a:latin typeface="+mj-lt"/>
                <a:ea typeface="Verdana" panose="020B0604030504040204" pitchFamily="34" charset="0"/>
                <a:cs typeface="Verdana" panose="020B0604030504040204" pitchFamily="34" charset="0"/>
              </a:rPr>
              <a:t>главные характеристики нашей работы.</a:t>
            </a:r>
            <a:endParaRPr lang="ru-RU" sz="1600" b="1" dirty="0" smtClean="0">
              <a:latin typeface="+mj-lt"/>
              <a:ea typeface="Verdana" panose="020B0604030504040204" pitchFamily="34" charset="0"/>
              <a:cs typeface="Verdana" panose="020B0604030504040204" pitchFamily="34" charset="0"/>
            </a:endParaRPr>
          </a:p>
        </p:txBody>
      </p:sp>
      <p:sp>
        <p:nvSpPr>
          <p:cNvPr id="9" name="TextBox 8"/>
          <p:cNvSpPr txBox="1"/>
          <p:nvPr/>
        </p:nvSpPr>
        <p:spPr>
          <a:xfrm>
            <a:off x="7215206" y="1000108"/>
            <a:ext cx="1679049" cy="307777"/>
          </a:xfrm>
          <a:prstGeom prst="rect">
            <a:avLst/>
          </a:prstGeom>
          <a:noFill/>
        </p:spPr>
        <p:txBody>
          <a:bodyPr wrap="none" rtlCol="0">
            <a:spAutoFit/>
          </a:bodyPr>
          <a:lstStyle/>
          <a:p>
            <a:r>
              <a:rPr lang="en-US" sz="1400" b="1" dirty="0" smtClean="0">
                <a:latin typeface="Myriad Pro" pitchFamily="34" charset="0"/>
              </a:rPr>
              <a:t>www.rus-met96.ru</a:t>
            </a:r>
            <a:endParaRPr lang="ru-RU" sz="1400" b="1" dirty="0">
              <a:latin typeface="Myriad Pro" pitchFamily="34" charset="0"/>
            </a:endParaRPr>
          </a:p>
        </p:txBody>
      </p:sp>
      <p:pic>
        <p:nvPicPr>
          <p:cNvPr id="7"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pic>
        <p:nvPicPr>
          <p:cNvPr id="8" name="Picture 3" descr="C:\Users\Darya\Desktop\Безымянный-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sp>
        <p:nvSpPr>
          <p:cNvPr id="3" name="Содержимое 2"/>
          <p:cNvSpPr>
            <a:spLocks noGrp="1"/>
          </p:cNvSpPr>
          <p:nvPr>
            <p:ph idx="1"/>
          </p:nvPr>
        </p:nvSpPr>
        <p:spPr>
          <a:xfrm>
            <a:off x="285720" y="1616097"/>
            <a:ext cx="8678768" cy="5165102"/>
          </a:xfrm>
        </p:spPr>
        <p:txBody>
          <a:bodyPr>
            <a:normAutofit fontScale="92500" lnSpcReduction="10000"/>
          </a:bodyPr>
          <a:lstStyle/>
          <a:p>
            <a:pPr marL="0" indent="0" algn="ctr">
              <a:buNone/>
            </a:pPr>
            <a:r>
              <a:rPr lang="ru-RU" sz="1200" b="1" dirty="0" smtClean="0">
                <a:solidFill>
                  <a:schemeClr val="tx2">
                    <a:lumMod val="75000"/>
                  </a:schemeClr>
                </a:solidFill>
              </a:rPr>
              <a:t> </a:t>
            </a:r>
            <a:r>
              <a:rPr lang="ru-RU" sz="2800" b="1" dirty="0" smtClean="0">
                <a:solidFill>
                  <a:schemeClr val="tx2">
                    <a:lumMod val="75000"/>
                  </a:schemeClr>
                </a:solidFill>
              </a:rPr>
              <a:t>Наше оборудование</a:t>
            </a:r>
          </a:p>
          <a:p>
            <a:pPr marL="0" indent="0">
              <a:buNone/>
            </a:pPr>
            <a:r>
              <a:rPr lang="ru-RU" sz="1600" b="1" dirty="0" smtClean="0"/>
              <a:t>1. Лазерная резка металла </a:t>
            </a:r>
            <a:endParaRPr lang="en-US" sz="1600" b="1" dirty="0" smtClean="0"/>
          </a:p>
          <a:p>
            <a:pPr marL="0" indent="0">
              <a:buNone/>
            </a:pPr>
            <a:r>
              <a:rPr lang="en-US" sz="1600" b="1" dirty="0"/>
              <a:t> </a:t>
            </a:r>
            <a:r>
              <a:rPr lang="en-US" sz="1600" b="1" dirty="0" smtClean="0"/>
              <a:t>       </a:t>
            </a:r>
            <a:r>
              <a:rPr lang="ru-RU" sz="1600" dirty="0" smtClean="0"/>
              <a:t>Станки марки</a:t>
            </a:r>
            <a:r>
              <a:rPr lang="en-US" sz="1600" b="1" dirty="0" smtClean="0"/>
              <a:t> </a:t>
            </a:r>
            <a:r>
              <a:rPr lang="ru-RU" sz="1600" b="1" dirty="0" smtClean="0"/>
              <a:t>«</a:t>
            </a:r>
            <a:r>
              <a:rPr lang="en-US" sz="1600" dirty="0" smtClean="0"/>
              <a:t>Trumpf</a:t>
            </a:r>
            <a:r>
              <a:rPr lang="ru-RU" sz="1600" dirty="0" smtClean="0"/>
              <a:t>» и</a:t>
            </a:r>
            <a:r>
              <a:rPr lang="en-US" sz="1600" dirty="0" smtClean="0"/>
              <a:t> </a:t>
            </a:r>
            <a:r>
              <a:rPr lang="ru-RU" sz="1600" dirty="0" smtClean="0"/>
              <a:t>«</a:t>
            </a:r>
            <a:r>
              <a:rPr lang="en-US" sz="1600" dirty="0" smtClean="0"/>
              <a:t>VNITEP</a:t>
            </a:r>
            <a:r>
              <a:rPr lang="ru-RU" sz="1600" dirty="0" smtClean="0"/>
              <a:t>»,</a:t>
            </a:r>
            <a:r>
              <a:rPr lang="en-US" sz="1600" b="1" dirty="0" smtClean="0"/>
              <a:t> </a:t>
            </a:r>
            <a:r>
              <a:rPr lang="en-US" sz="1500" dirty="0" smtClean="0"/>
              <a:t>max</a:t>
            </a:r>
            <a:r>
              <a:rPr lang="ru-RU" sz="1500" dirty="0" smtClean="0"/>
              <a:t> размеры листа 1500х3000 мм</a:t>
            </a:r>
          </a:p>
          <a:p>
            <a:pPr marL="631825" lvl="2" indent="-49213" defTabSz="1073150"/>
            <a:r>
              <a:rPr lang="ru-RU" sz="1500" dirty="0" smtClean="0"/>
              <a:t> Углеродистая сталь до 25 мм </a:t>
            </a:r>
          </a:p>
          <a:p>
            <a:pPr marL="631825" lvl="2" indent="-49213" defTabSz="1073150"/>
            <a:r>
              <a:rPr lang="ru-RU" sz="1500" dirty="0" smtClean="0"/>
              <a:t> Нержавеющая сталь до 25 мм </a:t>
            </a:r>
          </a:p>
          <a:p>
            <a:pPr marL="631825" lvl="2" indent="-49213" defTabSz="1073150"/>
            <a:r>
              <a:rPr lang="ru-RU" sz="1500" dirty="0" smtClean="0"/>
              <a:t> Алюминий до 15 мм </a:t>
            </a:r>
          </a:p>
          <a:p>
            <a:pPr marL="631825" lvl="2" indent="-49213" defTabSz="1073150"/>
            <a:r>
              <a:rPr lang="ru-RU" sz="1500" dirty="0" smtClean="0"/>
              <a:t> Титан до 5 мм </a:t>
            </a:r>
          </a:p>
          <a:p>
            <a:pPr marL="631825" lvl="2" indent="-49213" defTabSz="1073150"/>
            <a:r>
              <a:rPr lang="ru-RU" sz="1500" dirty="0" smtClean="0"/>
              <a:t> Медь до 5 мм </a:t>
            </a:r>
          </a:p>
          <a:p>
            <a:pPr marL="0" indent="0">
              <a:spcBef>
                <a:spcPts val="600"/>
              </a:spcBef>
              <a:buNone/>
            </a:pPr>
            <a:r>
              <a:rPr lang="ru-RU" sz="1600" b="1" dirty="0" smtClean="0"/>
              <a:t> 2. Гибка листового металла</a:t>
            </a:r>
            <a:r>
              <a:rPr lang="en-US" sz="1600" b="1" dirty="0" smtClean="0"/>
              <a:t> </a:t>
            </a:r>
            <a:r>
              <a:rPr lang="ru-RU" sz="1500" dirty="0" smtClean="0"/>
              <a:t>усилие </a:t>
            </a:r>
            <a:r>
              <a:rPr lang="ru-RU" sz="1500" dirty="0"/>
              <a:t>до 320 </a:t>
            </a:r>
            <a:r>
              <a:rPr lang="ru-RU" sz="1500" dirty="0" smtClean="0"/>
              <a:t>тонн</a:t>
            </a:r>
            <a:endParaRPr lang="en-US" sz="1500" dirty="0"/>
          </a:p>
          <a:p>
            <a:pPr marL="631825" lvl="2" indent="-49213" defTabSz="1073150"/>
            <a:r>
              <a:rPr lang="ru-RU" sz="1500" b="1" dirty="0" smtClean="0"/>
              <a:t> </a:t>
            </a:r>
            <a:r>
              <a:rPr lang="ru-RU" sz="1500" dirty="0" err="1" smtClean="0"/>
              <a:t>Листогибы</a:t>
            </a:r>
            <a:r>
              <a:rPr lang="en-US" sz="1500" dirty="0" smtClean="0"/>
              <a:t> </a:t>
            </a:r>
            <a:r>
              <a:rPr lang="ru-RU" sz="1500" dirty="0" smtClean="0"/>
              <a:t> «</a:t>
            </a:r>
            <a:r>
              <a:rPr lang="en-US" sz="1500" dirty="0" smtClean="0"/>
              <a:t>Trumpf</a:t>
            </a:r>
            <a:r>
              <a:rPr lang="ru-RU" sz="1500" dirty="0" smtClean="0"/>
              <a:t>»</a:t>
            </a:r>
            <a:r>
              <a:rPr lang="en-US" sz="1500" dirty="0" smtClean="0"/>
              <a:t> (max</a:t>
            </a:r>
            <a:r>
              <a:rPr lang="ru-RU" sz="1500" dirty="0" smtClean="0"/>
              <a:t> размеры изделия до </a:t>
            </a:r>
            <a:r>
              <a:rPr lang="en-US" sz="1500" dirty="0" smtClean="0"/>
              <a:t>615</a:t>
            </a:r>
            <a:r>
              <a:rPr lang="ru-RU" sz="1500" dirty="0" smtClean="0"/>
              <a:t> х </a:t>
            </a:r>
            <a:r>
              <a:rPr lang="en-US" sz="1500" dirty="0" smtClean="0"/>
              <a:t>4420</a:t>
            </a:r>
            <a:r>
              <a:rPr lang="ru-RU" sz="1500" dirty="0" smtClean="0"/>
              <a:t> мм</a:t>
            </a:r>
            <a:r>
              <a:rPr lang="en-US" sz="1500" dirty="0" smtClean="0"/>
              <a:t>)</a:t>
            </a:r>
            <a:endParaRPr lang="ru-RU" sz="1500" dirty="0"/>
          </a:p>
          <a:p>
            <a:pPr marL="631825" lvl="2" indent="-49213" defTabSz="1073150"/>
            <a:r>
              <a:rPr lang="ru-RU" sz="1500" dirty="0" smtClean="0"/>
              <a:t> Автоматический панелегиб «</a:t>
            </a:r>
            <a:r>
              <a:rPr lang="en-US" sz="1500" dirty="0" smtClean="0"/>
              <a:t>SALVAGNINI</a:t>
            </a:r>
            <a:r>
              <a:rPr lang="ru-RU" sz="1500" dirty="0" smtClean="0"/>
              <a:t>» (</a:t>
            </a:r>
            <a:r>
              <a:rPr lang="en-US" sz="1500" dirty="0" smtClean="0"/>
              <a:t>max </a:t>
            </a:r>
            <a:r>
              <a:rPr lang="ru-RU" sz="1500" dirty="0" smtClean="0"/>
              <a:t>длина подаваемого листа 2500 х 1500 мм)</a:t>
            </a:r>
            <a:endParaRPr lang="ru-RU" sz="1500" dirty="0"/>
          </a:p>
          <a:p>
            <a:pPr marL="0" indent="0">
              <a:spcBef>
                <a:spcPts val="600"/>
              </a:spcBef>
              <a:buNone/>
            </a:pPr>
            <a:r>
              <a:rPr lang="ru-RU" sz="1600" b="1" dirty="0" smtClean="0"/>
              <a:t> 3. Гибка труб</a:t>
            </a:r>
          </a:p>
          <a:p>
            <a:pPr marL="631825" lvl="2" indent="-49213" defTabSz="1073150"/>
            <a:r>
              <a:rPr lang="ru-RU" sz="1500" dirty="0" smtClean="0"/>
              <a:t> Автоматический трубогиб с ЧПУ «</a:t>
            </a:r>
            <a:r>
              <a:rPr lang="en-US" sz="1500" dirty="0" err="1" smtClean="0"/>
              <a:t>Soco</a:t>
            </a:r>
            <a:r>
              <a:rPr lang="en-US" sz="1500" dirty="0" smtClean="0"/>
              <a:t> SB-90AUTO</a:t>
            </a:r>
            <a:r>
              <a:rPr lang="ru-RU" sz="1500" dirty="0" smtClean="0"/>
              <a:t>»</a:t>
            </a:r>
            <a:r>
              <a:rPr lang="en-US" sz="1500" dirty="0" smtClean="0"/>
              <a:t> (max </a:t>
            </a:r>
            <a:r>
              <a:rPr lang="ru-RU" sz="1500" dirty="0" smtClean="0"/>
              <a:t>размер трубы 89х2</a:t>
            </a:r>
            <a:r>
              <a:rPr lang="en-US" sz="1500" dirty="0" smtClean="0"/>
              <a:t>,0</a:t>
            </a:r>
            <a:r>
              <a:rPr lang="ru-RU" sz="1500" dirty="0" smtClean="0"/>
              <a:t> мм; длина 2,3 м)</a:t>
            </a:r>
            <a:endParaRPr lang="ru-RU" sz="1500" dirty="0"/>
          </a:p>
          <a:p>
            <a:pPr marL="631825" lvl="2" indent="-49213" defTabSz="1073150"/>
            <a:r>
              <a:rPr lang="ru-RU" sz="1500" dirty="0"/>
              <a:t> </a:t>
            </a:r>
            <a:r>
              <a:rPr lang="ru-RU" sz="1500" dirty="0" smtClean="0"/>
              <a:t>Профилегибочный станок «</a:t>
            </a:r>
            <a:r>
              <a:rPr lang="en-US" sz="1500" dirty="0" err="1" smtClean="0"/>
              <a:t>TaurinGroup</a:t>
            </a:r>
            <a:r>
              <a:rPr lang="en-US" sz="1500" dirty="0" smtClean="0"/>
              <a:t> DS-80</a:t>
            </a:r>
            <a:r>
              <a:rPr lang="ru-RU" sz="1500" dirty="0" smtClean="0"/>
              <a:t>»</a:t>
            </a:r>
            <a:r>
              <a:rPr lang="en-US" sz="1500" dirty="0" smtClean="0"/>
              <a:t> (max </a:t>
            </a:r>
            <a:r>
              <a:rPr lang="ru-RU" sz="1500" dirty="0" smtClean="0"/>
              <a:t>размер профиля 90х90х2,0 мм)</a:t>
            </a:r>
            <a:endParaRPr lang="ru-RU" sz="1500" b="1" dirty="0"/>
          </a:p>
          <a:p>
            <a:pPr marL="0" indent="0">
              <a:spcBef>
                <a:spcPts val="600"/>
              </a:spcBef>
              <a:buNone/>
            </a:pPr>
            <a:r>
              <a:rPr lang="ru-RU" sz="1600" b="1" dirty="0" smtClean="0"/>
              <a:t> 4. Фрезерные работы </a:t>
            </a:r>
            <a:endParaRPr lang="en-US" sz="1600" dirty="0" smtClean="0"/>
          </a:p>
          <a:p>
            <a:pPr marL="631825" lvl="2" indent="-49213" defTabSz="1073150"/>
            <a:r>
              <a:rPr lang="ru-RU" sz="1500" dirty="0" smtClean="0"/>
              <a:t> Вертикально-фрезерные центры с ЧПУ «</a:t>
            </a:r>
            <a:r>
              <a:rPr lang="en-US" sz="1500" dirty="0" smtClean="0"/>
              <a:t>HAAS</a:t>
            </a:r>
            <a:r>
              <a:rPr lang="ru-RU" sz="1500" dirty="0" smtClean="0"/>
              <a:t>»</a:t>
            </a:r>
            <a:r>
              <a:rPr lang="en-US" sz="1500" dirty="0" smtClean="0"/>
              <a:t> (</a:t>
            </a:r>
            <a:r>
              <a:rPr lang="ru-RU" sz="1500" dirty="0" smtClean="0"/>
              <a:t>размеры деталей </a:t>
            </a:r>
            <a:r>
              <a:rPr lang="ru-RU" sz="1500" dirty="0"/>
              <a:t>до 600х450х300 </a:t>
            </a:r>
            <a:r>
              <a:rPr lang="ru-RU" sz="1500" dirty="0" smtClean="0"/>
              <a:t>мм)</a:t>
            </a:r>
            <a:endParaRPr lang="ru-RU" sz="1500" dirty="0"/>
          </a:p>
          <a:p>
            <a:pPr marL="0" indent="0">
              <a:spcBef>
                <a:spcPts val="600"/>
              </a:spcBef>
              <a:buNone/>
            </a:pPr>
            <a:r>
              <a:rPr lang="ru-RU" sz="1600" b="1" dirty="0"/>
              <a:t>  </a:t>
            </a:r>
            <a:r>
              <a:rPr lang="ru-RU" sz="1600" b="1" dirty="0" smtClean="0"/>
              <a:t>5. Рубка металла </a:t>
            </a:r>
            <a:endParaRPr lang="en-US" sz="1600" dirty="0"/>
          </a:p>
          <a:p>
            <a:pPr marL="631825" lvl="2" indent="-49213" defTabSz="1073150"/>
            <a:r>
              <a:rPr lang="ru-RU" sz="1500" dirty="0"/>
              <a:t> </a:t>
            </a:r>
            <a:r>
              <a:rPr lang="ru-RU" sz="1500" dirty="0" smtClean="0"/>
              <a:t>Вырубные станки «</a:t>
            </a:r>
            <a:r>
              <a:rPr lang="en-US" sz="1500" dirty="0" smtClean="0"/>
              <a:t>Trumpf</a:t>
            </a:r>
            <a:r>
              <a:rPr lang="ru-RU" sz="1500" dirty="0" smtClean="0"/>
              <a:t>»с ЧПУ </a:t>
            </a:r>
            <a:r>
              <a:rPr lang="en-US" sz="1500" dirty="0" smtClean="0"/>
              <a:t>(</a:t>
            </a:r>
            <a:r>
              <a:rPr lang="ru-RU" sz="1500" dirty="0" smtClean="0"/>
              <a:t>площадь вырубки 2500 х 1250 мм, толщина до 8мм)</a:t>
            </a:r>
          </a:p>
          <a:p>
            <a:pPr marL="631825" lvl="2" indent="-49213" defTabSz="1073150"/>
            <a:r>
              <a:rPr lang="ru-RU" sz="1500" dirty="0" smtClean="0"/>
              <a:t> Гидравлические гильотинные ножницы (</a:t>
            </a:r>
            <a:r>
              <a:rPr lang="en-US" sz="1500" dirty="0" smtClean="0"/>
              <a:t>max </a:t>
            </a:r>
            <a:r>
              <a:rPr lang="ru-RU" sz="1500" dirty="0" smtClean="0"/>
              <a:t>длина 2000 мм, толщина до 5 мм)</a:t>
            </a:r>
            <a:endParaRPr lang="ru-RU" sz="1500" dirty="0"/>
          </a:p>
        </p:txBody>
      </p:sp>
      <p:sp>
        <p:nvSpPr>
          <p:cNvPr id="9" name="TextBox 8"/>
          <p:cNvSpPr txBox="1"/>
          <p:nvPr/>
        </p:nvSpPr>
        <p:spPr>
          <a:xfrm>
            <a:off x="7215206" y="1000108"/>
            <a:ext cx="1679049" cy="307777"/>
          </a:xfrm>
          <a:prstGeom prst="rect">
            <a:avLst/>
          </a:prstGeom>
          <a:noFill/>
        </p:spPr>
        <p:txBody>
          <a:bodyPr wrap="none" rtlCol="0">
            <a:spAutoFit/>
          </a:bodyPr>
          <a:lstStyle/>
          <a:p>
            <a:r>
              <a:rPr lang="en-US" sz="1400" b="1" dirty="0" smtClean="0">
                <a:latin typeface="Myriad Pro" pitchFamily="34" charset="0"/>
              </a:rPr>
              <a:t>www.rus-met96.ru</a:t>
            </a:r>
            <a:endParaRPr lang="ru-RU" sz="1400" b="1" dirty="0">
              <a:latin typeface="Myriad Pro" pitchFamily="34" charset="0"/>
            </a:endParaRPr>
          </a:p>
        </p:txBody>
      </p:sp>
      <p:pic>
        <p:nvPicPr>
          <p:cNvPr id="6" name="Picture 3" descr="C:\Users\Darya\Desktop\Безымянный-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94342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sp>
        <p:nvSpPr>
          <p:cNvPr id="3" name="Содержимое 2"/>
          <p:cNvSpPr>
            <a:spLocks noGrp="1"/>
          </p:cNvSpPr>
          <p:nvPr>
            <p:ph idx="1"/>
          </p:nvPr>
        </p:nvSpPr>
        <p:spPr>
          <a:xfrm>
            <a:off x="284371" y="1585261"/>
            <a:ext cx="8575258" cy="5165102"/>
          </a:xfrm>
        </p:spPr>
        <p:txBody>
          <a:bodyPr>
            <a:normAutofit/>
          </a:bodyPr>
          <a:lstStyle/>
          <a:p>
            <a:pPr marL="0" indent="0">
              <a:spcBef>
                <a:spcPts val="600"/>
              </a:spcBef>
              <a:buNone/>
            </a:pPr>
            <a:r>
              <a:rPr lang="ru-RU" sz="1600" b="1" dirty="0" smtClean="0"/>
              <a:t>6. </a:t>
            </a:r>
            <a:r>
              <a:rPr lang="ru-RU" sz="1600" b="1" dirty="0"/>
              <a:t>Токарные работы </a:t>
            </a:r>
            <a:endParaRPr lang="en-US" sz="1600" b="1" dirty="0" smtClean="0"/>
          </a:p>
          <a:p>
            <a:pPr marL="0" indent="0">
              <a:spcBef>
                <a:spcPts val="600"/>
              </a:spcBef>
              <a:buNone/>
            </a:pPr>
            <a:r>
              <a:rPr lang="ru-RU" sz="1600" dirty="0"/>
              <a:t> </a:t>
            </a:r>
            <a:r>
              <a:rPr lang="en-US" sz="1600" dirty="0" smtClean="0"/>
              <a:t>        </a:t>
            </a:r>
            <a:r>
              <a:rPr lang="ru-RU" sz="1500" dirty="0" smtClean="0"/>
              <a:t>Токарно - револьверные центры «</a:t>
            </a:r>
            <a:r>
              <a:rPr lang="en-US" sz="1500" dirty="0" smtClean="0"/>
              <a:t>Goodway</a:t>
            </a:r>
            <a:r>
              <a:rPr lang="ru-RU" sz="1500" dirty="0" smtClean="0"/>
              <a:t>»</a:t>
            </a:r>
            <a:r>
              <a:rPr lang="en-US" sz="1500" dirty="0" smtClean="0"/>
              <a:t> GLS-1500M</a:t>
            </a:r>
            <a:r>
              <a:rPr lang="ru-RU" sz="1500" dirty="0" smtClean="0"/>
              <a:t> и </a:t>
            </a:r>
            <a:r>
              <a:rPr lang="en-US" sz="1500" dirty="0" smtClean="0"/>
              <a:t>GLS-200M </a:t>
            </a:r>
            <a:r>
              <a:rPr lang="ru-RU" sz="1500" dirty="0" smtClean="0"/>
              <a:t>+ магазин прутков </a:t>
            </a:r>
            <a:r>
              <a:rPr lang="ru-RU" sz="1500" dirty="0"/>
              <a:t>с </a:t>
            </a:r>
            <a:r>
              <a:rPr lang="en-US" sz="1500" dirty="0"/>
              <a:t>BF</a:t>
            </a:r>
            <a:r>
              <a:rPr lang="ru-RU" sz="1500" dirty="0"/>
              <a:t>- 65</a:t>
            </a:r>
            <a:r>
              <a:rPr lang="en-US" sz="1500" dirty="0" smtClean="0"/>
              <a:t>L</a:t>
            </a:r>
            <a:endParaRPr lang="ru-RU" sz="1500" dirty="0"/>
          </a:p>
          <a:p>
            <a:pPr marL="631825" lvl="2" indent="-49213" defTabSz="1073150">
              <a:spcBef>
                <a:spcPts val="600"/>
              </a:spcBef>
            </a:pPr>
            <a:r>
              <a:rPr lang="ru-RU" sz="1500" dirty="0" smtClean="0"/>
              <a:t> </a:t>
            </a:r>
            <a:r>
              <a:rPr lang="en-US" sz="1500" dirty="0"/>
              <a:t>Max</a:t>
            </a:r>
            <a:r>
              <a:rPr lang="ru-RU" sz="1500" dirty="0"/>
              <a:t> диаметр обрабатываемых деталей 250 мм, длина 200 мм. </a:t>
            </a:r>
          </a:p>
          <a:p>
            <a:pPr marL="631825" lvl="2" indent="-49213" defTabSz="1073150">
              <a:spcBef>
                <a:spcPts val="600"/>
              </a:spcBef>
            </a:pPr>
            <a:r>
              <a:rPr lang="ru-RU" sz="1500" dirty="0"/>
              <a:t> Обработка прутка </a:t>
            </a:r>
            <a:r>
              <a:rPr lang="en-US" sz="1500" dirty="0"/>
              <a:t>(max </a:t>
            </a:r>
            <a:r>
              <a:rPr lang="ru-RU" sz="1500" dirty="0"/>
              <a:t>диаметр 50 мм длиной 300 мм</a:t>
            </a:r>
            <a:r>
              <a:rPr lang="en-US" sz="1500" dirty="0"/>
              <a:t>)</a:t>
            </a:r>
            <a:endParaRPr lang="ru-RU" sz="1500" dirty="0"/>
          </a:p>
          <a:p>
            <a:pPr marL="0" indent="0">
              <a:spcBef>
                <a:spcPts val="600"/>
              </a:spcBef>
              <a:buNone/>
            </a:pPr>
            <a:r>
              <a:rPr lang="ru-RU" sz="1600" b="1" dirty="0" smtClean="0"/>
              <a:t>7. </a:t>
            </a:r>
            <a:r>
              <a:rPr lang="ru-RU" sz="1600" b="1" dirty="0"/>
              <a:t>Холодная </a:t>
            </a:r>
            <a:r>
              <a:rPr lang="ru-RU" sz="1600" b="1" dirty="0" smtClean="0"/>
              <a:t>штамповка </a:t>
            </a:r>
            <a:endParaRPr lang="ru-RU" sz="1600" b="1" dirty="0"/>
          </a:p>
          <a:p>
            <a:pPr marL="631825" lvl="2" indent="-49213" defTabSz="1073150">
              <a:spcBef>
                <a:spcPts val="600"/>
              </a:spcBef>
            </a:pPr>
            <a:r>
              <a:rPr lang="ru-RU" sz="1500" dirty="0"/>
              <a:t> </a:t>
            </a:r>
            <a:r>
              <a:rPr lang="ru-RU" sz="1500" dirty="0" smtClean="0"/>
              <a:t>Прессы «</a:t>
            </a:r>
            <a:r>
              <a:rPr lang="en-US" sz="1500" dirty="0" smtClean="0"/>
              <a:t>IRONMAC</a:t>
            </a:r>
            <a:r>
              <a:rPr lang="ru-RU" sz="1500" dirty="0" smtClean="0"/>
              <a:t>»,</a:t>
            </a:r>
            <a:r>
              <a:rPr lang="en-US" sz="1500" dirty="0" smtClean="0"/>
              <a:t> </a:t>
            </a:r>
            <a:r>
              <a:rPr lang="ru-RU" sz="1500" dirty="0" smtClean="0"/>
              <a:t>усилие </a:t>
            </a:r>
            <a:r>
              <a:rPr lang="ru-RU" sz="1500" dirty="0"/>
              <a:t>до 400 тонн (</a:t>
            </a:r>
            <a:r>
              <a:rPr lang="en-US" sz="1500" dirty="0"/>
              <a:t>max</a:t>
            </a:r>
            <a:r>
              <a:rPr lang="ru-RU" sz="1500" dirty="0"/>
              <a:t> размеры деталей 1120х1250 мм) </a:t>
            </a:r>
          </a:p>
          <a:p>
            <a:pPr marL="0" indent="0">
              <a:spcBef>
                <a:spcPts val="600"/>
              </a:spcBef>
              <a:buNone/>
            </a:pPr>
            <a:r>
              <a:rPr lang="ru-RU" sz="1600" b="1" dirty="0"/>
              <a:t>8</a:t>
            </a:r>
            <a:r>
              <a:rPr lang="ru-RU" sz="1600" b="1" dirty="0" smtClean="0"/>
              <a:t>. </a:t>
            </a:r>
            <a:r>
              <a:rPr lang="ru-RU" sz="1600" b="1" dirty="0"/>
              <a:t>Сварочные работы  </a:t>
            </a:r>
          </a:p>
          <a:p>
            <a:pPr marL="631825" lvl="2" indent="-49213" defTabSz="1073150">
              <a:spcBef>
                <a:spcPts val="600"/>
              </a:spcBef>
            </a:pPr>
            <a:r>
              <a:rPr lang="ru-RU" sz="1500" dirty="0"/>
              <a:t> Сварка </a:t>
            </a:r>
            <a:r>
              <a:rPr lang="ru-RU" sz="1500" dirty="0" smtClean="0"/>
              <a:t>всех видов стали и алюминия на </a:t>
            </a:r>
            <a:r>
              <a:rPr lang="ru-RU" sz="1500" dirty="0"/>
              <a:t>сварочных полуавтоматах</a:t>
            </a:r>
          </a:p>
          <a:p>
            <a:pPr marL="631825" lvl="2" indent="-49213" defTabSz="1073150">
              <a:spcBef>
                <a:spcPts val="600"/>
              </a:spcBef>
            </a:pPr>
            <a:r>
              <a:rPr lang="ru-RU" sz="1500" dirty="0"/>
              <a:t> Машина точечной </a:t>
            </a:r>
            <a:r>
              <a:rPr lang="ru-RU" sz="1500" dirty="0" smtClean="0"/>
              <a:t>сварки</a:t>
            </a:r>
            <a:endParaRPr lang="ru-RU" sz="1500" dirty="0"/>
          </a:p>
          <a:p>
            <a:pPr marL="631825" lvl="2" indent="-49213" defTabSz="1073150">
              <a:spcBef>
                <a:spcPts val="600"/>
              </a:spcBef>
            </a:pPr>
            <a:r>
              <a:rPr lang="ru-RU" sz="1500" dirty="0"/>
              <a:t> Сварка TIG/MIG в среде инертных газов (аргонодуговая сварка)</a:t>
            </a:r>
          </a:p>
          <a:p>
            <a:pPr marL="0" indent="0">
              <a:spcBef>
                <a:spcPts val="600"/>
              </a:spcBef>
              <a:buNone/>
            </a:pPr>
            <a:r>
              <a:rPr lang="ru-RU" sz="1600" b="1" dirty="0" smtClean="0"/>
              <a:t>9. </a:t>
            </a:r>
            <a:r>
              <a:rPr lang="ru-RU" sz="1600" b="1" dirty="0"/>
              <a:t>Порошковая покраска </a:t>
            </a:r>
            <a:r>
              <a:rPr lang="ru-RU" sz="1600" b="1" dirty="0" smtClean="0"/>
              <a:t> </a:t>
            </a:r>
            <a:endParaRPr lang="en-US" sz="1600" b="1" dirty="0"/>
          </a:p>
          <a:p>
            <a:pPr marL="631825" lvl="2" indent="-49213" defTabSz="1073150">
              <a:spcBef>
                <a:spcPts val="600"/>
              </a:spcBef>
            </a:pPr>
            <a:r>
              <a:rPr lang="en-US" sz="1500" dirty="0"/>
              <a:t> </a:t>
            </a:r>
            <a:r>
              <a:rPr lang="ru-RU" sz="1500" dirty="0"/>
              <a:t>Автоматическая линия порошковой покраски </a:t>
            </a:r>
            <a:r>
              <a:rPr lang="en-US" sz="1500" dirty="0"/>
              <a:t>(max </a:t>
            </a:r>
            <a:r>
              <a:rPr lang="ru-RU" sz="1500" dirty="0"/>
              <a:t>габариты изделий </a:t>
            </a:r>
            <a:r>
              <a:rPr lang="en-US" sz="1500" dirty="0"/>
              <a:t>3000x</a:t>
            </a:r>
            <a:r>
              <a:rPr lang="ru-RU" sz="1500" dirty="0"/>
              <a:t>8</a:t>
            </a:r>
            <a:r>
              <a:rPr lang="en-US" sz="1500" dirty="0"/>
              <a:t>00x1800 </a:t>
            </a:r>
            <a:r>
              <a:rPr lang="ru-RU" sz="1500" dirty="0"/>
              <a:t>мм</a:t>
            </a:r>
            <a:r>
              <a:rPr lang="en-US" sz="1500" dirty="0"/>
              <a:t>)</a:t>
            </a:r>
            <a:endParaRPr lang="ru-RU" sz="1500" dirty="0"/>
          </a:p>
          <a:p>
            <a:pPr marL="631825" lvl="2" indent="-49213" defTabSz="1073150">
              <a:spcBef>
                <a:spcPts val="600"/>
              </a:spcBef>
            </a:pPr>
            <a:r>
              <a:rPr lang="ru-RU" sz="1500" dirty="0"/>
              <a:t> </a:t>
            </a:r>
            <a:r>
              <a:rPr lang="ru-RU" sz="1500" dirty="0" smtClean="0"/>
              <a:t>Полуавтоматическая </a:t>
            </a:r>
            <a:r>
              <a:rPr lang="ru-RU" sz="1500" dirty="0"/>
              <a:t>линия порошковой покраски </a:t>
            </a:r>
            <a:r>
              <a:rPr lang="en-US" sz="1500" dirty="0"/>
              <a:t>(max </a:t>
            </a:r>
            <a:r>
              <a:rPr lang="ru-RU" sz="1500" dirty="0"/>
              <a:t>габариты изделий </a:t>
            </a:r>
            <a:r>
              <a:rPr lang="ru-RU" sz="1500" dirty="0" smtClean="0"/>
              <a:t>2000х500Х1500 </a:t>
            </a:r>
            <a:r>
              <a:rPr lang="ru-RU" sz="1500" dirty="0"/>
              <a:t>мм</a:t>
            </a:r>
            <a:r>
              <a:rPr lang="en-US" sz="1500" dirty="0"/>
              <a:t>)</a:t>
            </a:r>
            <a:endParaRPr lang="ru-RU" sz="1500" dirty="0"/>
          </a:p>
          <a:p>
            <a:pPr marL="631825" lvl="2" indent="-49213" defTabSz="1073150">
              <a:spcBef>
                <a:spcPts val="600"/>
              </a:spcBef>
            </a:pPr>
            <a:r>
              <a:rPr lang="ru-RU" sz="1500" dirty="0"/>
              <a:t> Ручная камера  порошковой окраски</a:t>
            </a:r>
            <a:r>
              <a:rPr lang="en-US" sz="1500" dirty="0"/>
              <a:t> (max </a:t>
            </a:r>
            <a:r>
              <a:rPr lang="ru-RU" sz="1500" dirty="0"/>
              <a:t>габариты изделий </a:t>
            </a:r>
            <a:r>
              <a:rPr lang="en-US" sz="1500" dirty="0"/>
              <a:t>500</a:t>
            </a:r>
            <a:r>
              <a:rPr lang="ru-RU" sz="1500" dirty="0"/>
              <a:t>х300Х1500 мм</a:t>
            </a:r>
            <a:r>
              <a:rPr lang="en-US" sz="1500" dirty="0"/>
              <a:t>)</a:t>
            </a:r>
            <a:endParaRPr lang="ru-RU" sz="1500" dirty="0"/>
          </a:p>
          <a:p>
            <a:pPr marL="0" indent="0">
              <a:spcBef>
                <a:spcPts val="600"/>
              </a:spcBef>
              <a:buNone/>
            </a:pPr>
            <a:r>
              <a:rPr lang="ru-RU" sz="1600" b="1" dirty="0" smtClean="0"/>
              <a:t>10. Электролитно - плазменная полировка металла</a:t>
            </a:r>
          </a:p>
          <a:p>
            <a:pPr marL="631825" lvl="2" indent="-49213" defTabSz="1073150">
              <a:spcBef>
                <a:spcPts val="600"/>
              </a:spcBef>
            </a:pPr>
            <a:r>
              <a:rPr lang="ru-RU" sz="1500" dirty="0" smtClean="0"/>
              <a:t> </a:t>
            </a:r>
            <a:r>
              <a:rPr lang="en-US" sz="1500" dirty="0"/>
              <a:t>M</a:t>
            </a:r>
            <a:r>
              <a:rPr lang="en-US" sz="1500" dirty="0" smtClean="0"/>
              <a:t>ax </a:t>
            </a:r>
            <a:r>
              <a:rPr lang="ru-RU" sz="1500" dirty="0"/>
              <a:t>габариты изделий </a:t>
            </a:r>
            <a:r>
              <a:rPr lang="ru-RU" sz="1500" dirty="0" smtClean="0"/>
              <a:t>30</a:t>
            </a:r>
            <a:r>
              <a:rPr lang="en-US" sz="1500" dirty="0" smtClean="0"/>
              <a:t>00</a:t>
            </a:r>
            <a:r>
              <a:rPr lang="ru-RU" sz="1500" dirty="0" smtClean="0"/>
              <a:t>х500Х1000 мм</a:t>
            </a:r>
            <a:endParaRPr lang="ru-RU" sz="1600" dirty="0" smtClean="0"/>
          </a:p>
        </p:txBody>
      </p:sp>
      <p:sp>
        <p:nvSpPr>
          <p:cNvPr id="9" name="TextBox 8"/>
          <p:cNvSpPr txBox="1"/>
          <p:nvPr/>
        </p:nvSpPr>
        <p:spPr>
          <a:xfrm>
            <a:off x="7215206" y="1000108"/>
            <a:ext cx="1679049" cy="307777"/>
          </a:xfrm>
          <a:prstGeom prst="rect">
            <a:avLst/>
          </a:prstGeom>
          <a:noFill/>
        </p:spPr>
        <p:txBody>
          <a:bodyPr wrap="none" rtlCol="0">
            <a:spAutoFit/>
          </a:bodyPr>
          <a:lstStyle/>
          <a:p>
            <a:r>
              <a:rPr lang="en-US" sz="1400" b="1" dirty="0" smtClean="0">
                <a:latin typeface="Myriad Pro" pitchFamily="34" charset="0"/>
              </a:rPr>
              <a:t>www.rus-met96.ru</a:t>
            </a:r>
            <a:endParaRPr lang="ru-RU" sz="1400" b="1" dirty="0">
              <a:latin typeface="Myriad Pro" pitchFamily="34" charset="0"/>
            </a:endParaRPr>
          </a:p>
        </p:txBody>
      </p:sp>
      <p:pic>
        <p:nvPicPr>
          <p:cNvPr id="6" name="Picture 3" descr="C:\Users\Darya\Desktop\Безымянный-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32261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pic>
        <p:nvPicPr>
          <p:cNvPr id="4" name="Содержимое 3" descr="TruLaser_5030_T5034.jpg"/>
          <p:cNvPicPr>
            <a:picLocks noGrp="1" noChangeAspect="1"/>
          </p:cNvPicPr>
          <p:nvPr>
            <p:ph idx="1"/>
          </p:nvPr>
        </p:nvPicPr>
        <p:blipFill>
          <a:blip r:embed="rId3" cstate="print">
            <a:extLst>
              <a:ext uri="{28A0092B-C50C-407E-A947-70E740481C1C}">
                <a14:useLocalDpi xmlns:a14="http://schemas.microsoft.com/office/drawing/2010/main" xmlns="" val="0"/>
              </a:ext>
            </a:extLst>
          </a:blip>
          <a:srcRect t="6682" b="8128"/>
          <a:stretch>
            <a:fillRect/>
          </a:stretch>
        </p:blipFill>
        <p:spPr>
          <a:xfrm>
            <a:off x="357158" y="1819322"/>
            <a:ext cx="8429684" cy="4791050"/>
          </a:xfrm>
          <a:prstGeom prst="roundRect">
            <a:avLst>
              <a:gd name="adj" fmla="val 3347"/>
            </a:avLst>
          </a:prstGeom>
        </p:spPr>
      </p:pic>
      <p:sp>
        <p:nvSpPr>
          <p:cNvPr id="9" name="TextBox 8"/>
          <p:cNvSpPr txBox="1"/>
          <p:nvPr/>
        </p:nvSpPr>
        <p:spPr>
          <a:xfrm>
            <a:off x="5076056" y="919145"/>
            <a:ext cx="3782226" cy="646331"/>
          </a:xfrm>
          <a:prstGeom prst="rect">
            <a:avLst/>
          </a:prstGeom>
          <a:noFill/>
        </p:spPr>
        <p:txBody>
          <a:bodyPr wrap="square" rtlCol="0">
            <a:spAutoFit/>
          </a:bodyPr>
          <a:lstStyle/>
          <a:p>
            <a:pPr algn="r"/>
            <a:r>
              <a:rPr lang="ru-RU" sz="1400" b="1" dirty="0" smtClean="0">
                <a:latin typeface="Myriad Pro" pitchFamily="34" charset="0"/>
              </a:rPr>
              <a:t>Лазерные станки </a:t>
            </a:r>
            <a:r>
              <a:rPr lang="en-US" sz="1400" b="1" dirty="0" smtClean="0">
                <a:latin typeface="Myriad Pro" pitchFamily="34" charset="0"/>
              </a:rPr>
              <a:t>Trumpf </a:t>
            </a:r>
            <a:r>
              <a:rPr lang="en-US" sz="1400" b="1" dirty="0" err="1" smtClean="0">
                <a:latin typeface="Myriad Pro" pitchFamily="34" charset="0"/>
              </a:rPr>
              <a:t>TruLaser</a:t>
            </a:r>
            <a:r>
              <a:rPr lang="en-US" sz="1400" b="1" dirty="0" smtClean="0">
                <a:latin typeface="Myriad Pro" pitchFamily="34" charset="0"/>
              </a:rPr>
              <a:t> 5030 </a:t>
            </a:r>
            <a:endParaRPr lang="ru-RU" sz="1400" b="1" dirty="0" smtClean="0">
              <a:latin typeface="Myriad Pro" pitchFamily="34" charset="0"/>
            </a:endParaRPr>
          </a:p>
          <a:p>
            <a:pPr algn="r"/>
            <a:r>
              <a:rPr lang="en-US" sz="1400" b="1" dirty="0" smtClean="0">
                <a:latin typeface="Myriad Pro" pitchFamily="34" charset="0"/>
              </a:rPr>
              <a:t>c </a:t>
            </a:r>
            <a:r>
              <a:rPr lang="ru-RU" sz="1400" b="1" dirty="0" smtClean="0">
                <a:latin typeface="Myriad Pro" pitchFamily="34" charset="0"/>
              </a:rPr>
              <a:t>«СО</a:t>
            </a:r>
            <a:r>
              <a:rPr lang="ru-RU" sz="1600" b="1" dirty="0" smtClean="0">
                <a:latin typeface="Calibri" panose="020F0502020204030204" pitchFamily="34" charset="0"/>
              </a:rPr>
              <a:t>₂</a:t>
            </a:r>
            <a:r>
              <a:rPr lang="ru-RU" sz="1400" b="1" dirty="0" smtClean="0">
                <a:latin typeface="Myriad Pro" pitchFamily="34" charset="0"/>
              </a:rPr>
              <a:t>» источником лазера</a:t>
            </a:r>
            <a:br>
              <a:rPr lang="ru-RU" sz="1400" b="1" dirty="0" smtClean="0">
                <a:latin typeface="Myriad Pro" pitchFamily="34" charset="0"/>
              </a:rPr>
            </a:br>
            <a:endParaRPr lang="ru-RU" sz="600" dirty="0">
              <a:latin typeface="Myriad Pro" pitchFamily="34" charset="0"/>
            </a:endParaRPr>
          </a:p>
        </p:txBody>
      </p:sp>
      <p:pic>
        <p:nvPicPr>
          <p:cNvPr id="7" name="Picture 3" descr="C:\Users\Darya\Desktop\Безымянный-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270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pic>
        <p:nvPicPr>
          <p:cNvPr id="4" name="Содержимое 3" descr="ДОГОВОР ПОСТАВКИ И МОНТАЖА № П-131.jpg"/>
          <p:cNvPicPr>
            <a:picLocks noGrp="1" noChangeAspect="1"/>
          </p:cNvPicPr>
          <p:nvPr>
            <p:ph idx="1"/>
          </p:nvPr>
        </p:nvPicPr>
        <p:blipFill>
          <a:blip r:embed="rId3" cstate="print">
            <a:extLst>
              <a:ext uri="{28A0092B-C50C-407E-A947-70E740481C1C}">
                <a14:useLocalDpi xmlns:a14="http://schemas.microsoft.com/office/drawing/2010/main" xmlns="" val="0"/>
              </a:ext>
            </a:extLst>
          </a:blip>
          <a:srcRect t="8542" b="6351"/>
          <a:stretch>
            <a:fillRect/>
          </a:stretch>
        </p:blipFill>
        <p:spPr>
          <a:xfrm>
            <a:off x="357158" y="1819263"/>
            <a:ext cx="8429684" cy="4786346"/>
          </a:xfrm>
          <a:prstGeom prst="roundRect">
            <a:avLst>
              <a:gd name="adj" fmla="val 3533"/>
            </a:avLst>
          </a:prstGeom>
        </p:spPr>
      </p:pic>
      <p:sp>
        <p:nvSpPr>
          <p:cNvPr id="6" name="TextBox 5"/>
          <p:cNvSpPr txBox="1"/>
          <p:nvPr/>
        </p:nvSpPr>
        <p:spPr>
          <a:xfrm>
            <a:off x="4427984" y="919145"/>
            <a:ext cx="4506302" cy="615553"/>
          </a:xfrm>
          <a:prstGeom prst="rect">
            <a:avLst/>
          </a:prstGeom>
          <a:noFill/>
        </p:spPr>
        <p:txBody>
          <a:bodyPr wrap="square" rtlCol="0">
            <a:spAutoFit/>
          </a:bodyPr>
          <a:lstStyle/>
          <a:p>
            <a:pPr algn="r"/>
            <a:r>
              <a:rPr lang="ru-RU" sz="1400" b="1" dirty="0" smtClean="0">
                <a:latin typeface="Myriad Pro" pitchFamily="34" charset="0"/>
              </a:rPr>
              <a:t>Лазерные станки </a:t>
            </a:r>
            <a:r>
              <a:rPr lang="en-US" sz="1400" b="1" dirty="0" smtClean="0">
                <a:latin typeface="Myriad Pro" pitchFamily="34" charset="0"/>
              </a:rPr>
              <a:t>Trumpf </a:t>
            </a:r>
            <a:r>
              <a:rPr lang="en-US" sz="1400" b="1" dirty="0" err="1" smtClean="0">
                <a:latin typeface="Myriad Pro" pitchFamily="34" charset="0"/>
              </a:rPr>
              <a:t>TruLaser</a:t>
            </a:r>
            <a:r>
              <a:rPr lang="en-US" sz="1400" b="1" dirty="0" smtClean="0">
                <a:latin typeface="Myriad Pro" pitchFamily="34" charset="0"/>
              </a:rPr>
              <a:t> 5030</a:t>
            </a:r>
            <a:r>
              <a:rPr lang="ru-RU" sz="1400" b="1" dirty="0" smtClean="0">
                <a:latin typeface="Myriad Pro" pitchFamily="34" charset="0"/>
              </a:rPr>
              <a:t> </a:t>
            </a:r>
            <a:r>
              <a:rPr lang="en-US" sz="1400" b="1" dirty="0" smtClean="0">
                <a:latin typeface="Myriad Pro" pitchFamily="34" charset="0"/>
              </a:rPr>
              <a:t>fiber </a:t>
            </a:r>
            <a:endParaRPr lang="ru-RU" sz="1400" b="1" dirty="0" smtClean="0">
              <a:latin typeface="Myriad Pro" pitchFamily="34" charset="0"/>
            </a:endParaRPr>
          </a:p>
          <a:p>
            <a:pPr algn="r"/>
            <a:r>
              <a:rPr lang="ru-RU" sz="1400" b="1" dirty="0" smtClean="0">
                <a:latin typeface="Myriad Pro" pitchFamily="34" charset="0"/>
              </a:rPr>
              <a:t>с твердотельным источником лазера «</a:t>
            </a:r>
            <a:r>
              <a:rPr lang="en-US" sz="1400" b="1" dirty="0" err="1" smtClean="0">
                <a:latin typeface="Myriad Pro" pitchFamily="34" charset="0"/>
              </a:rPr>
              <a:t>TruDisk</a:t>
            </a:r>
            <a:r>
              <a:rPr lang="ru-RU" sz="1400" b="1" dirty="0" smtClean="0">
                <a:latin typeface="Myriad Pro" pitchFamily="34" charset="0"/>
              </a:rPr>
              <a:t>» </a:t>
            </a:r>
            <a:br>
              <a:rPr lang="ru-RU" sz="1400" b="1" dirty="0" smtClean="0">
                <a:latin typeface="Myriad Pro" pitchFamily="34" charset="0"/>
              </a:rPr>
            </a:br>
            <a:endParaRPr lang="ru-RU" sz="600" dirty="0">
              <a:latin typeface="Myriad Pro" pitchFamily="34" charset="0"/>
            </a:endParaRPr>
          </a:p>
        </p:txBody>
      </p:sp>
      <p:pic>
        <p:nvPicPr>
          <p:cNvPr id="8" name="Picture 3" descr="C:\Users\Darya\Desktop\Безымянный-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2198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pic>
        <p:nvPicPr>
          <p:cNvPr id="4" name="Содержимое 3" descr="TruPunch_5000_T5081.jpg"/>
          <p:cNvPicPr>
            <a:picLocks noGrp="1" noChangeAspect="1"/>
          </p:cNvPicPr>
          <p:nvPr>
            <p:ph idx="1"/>
          </p:nvPr>
        </p:nvPicPr>
        <p:blipFill>
          <a:blip r:embed="rId3" cstate="print">
            <a:extLst>
              <a:ext uri="{28A0092B-C50C-407E-A947-70E740481C1C}">
                <a14:useLocalDpi xmlns:a14="http://schemas.microsoft.com/office/drawing/2010/main" xmlns="" val="0"/>
              </a:ext>
            </a:extLst>
          </a:blip>
          <a:srcRect t="2857" r="811" b="1429"/>
          <a:stretch>
            <a:fillRect/>
          </a:stretch>
        </p:blipFill>
        <p:spPr>
          <a:xfrm>
            <a:off x="357158" y="1809738"/>
            <a:ext cx="8429684" cy="4786346"/>
          </a:xfrm>
          <a:prstGeom prst="roundRect">
            <a:avLst>
              <a:gd name="adj" fmla="val 3135"/>
            </a:avLst>
          </a:prstGeom>
        </p:spPr>
      </p:pic>
      <p:sp>
        <p:nvSpPr>
          <p:cNvPr id="12" name="TextBox 11"/>
          <p:cNvSpPr txBox="1"/>
          <p:nvPr/>
        </p:nvSpPr>
        <p:spPr>
          <a:xfrm>
            <a:off x="5060941" y="919145"/>
            <a:ext cx="3871894" cy="738664"/>
          </a:xfrm>
          <a:prstGeom prst="rect">
            <a:avLst/>
          </a:prstGeom>
          <a:noFill/>
        </p:spPr>
        <p:txBody>
          <a:bodyPr wrap="none" rtlCol="0">
            <a:spAutoFit/>
          </a:bodyPr>
          <a:lstStyle/>
          <a:p>
            <a:pPr algn="r"/>
            <a:r>
              <a:rPr lang="ru-RU" sz="1400" b="1" dirty="0" smtClean="0">
                <a:latin typeface="Myriad Pro" pitchFamily="34" charset="0"/>
              </a:rPr>
              <a:t>Вырубные станки </a:t>
            </a:r>
            <a:r>
              <a:rPr lang="en-US" sz="1400" b="1" dirty="0" smtClean="0">
                <a:latin typeface="Myriad Pro" pitchFamily="34" charset="0"/>
              </a:rPr>
              <a:t>Trumpf </a:t>
            </a:r>
            <a:r>
              <a:rPr lang="en-US" sz="1400" b="1" dirty="0" err="1" smtClean="0">
                <a:latin typeface="Myriad Pro" pitchFamily="34" charset="0"/>
              </a:rPr>
              <a:t>TruPunch</a:t>
            </a:r>
            <a:r>
              <a:rPr lang="en-US" sz="1400" b="1" dirty="0" smtClean="0">
                <a:latin typeface="Myriad Pro" pitchFamily="34" charset="0"/>
              </a:rPr>
              <a:t> 5000</a:t>
            </a:r>
            <a:r>
              <a:rPr lang="ru-RU" sz="1400" b="1" dirty="0" smtClean="0">
                <a:latin typeface="Myriad Pro" pitchFamily="34" charset="0"/>
              </a:rPr>
              <a:t>, </a:t>
            </a:r>
          </a:p>
          <a:p>
            <a:pPr algn="r"/>
            <a:r>
              <a:rPr lang="ru-RU" sz="1400" b="1" dirty="0" smtClean="0">
                <a:latin typeface="Myriad Pro" pitchFamily="34" charset="0"/>
              </a:rPr>
              <a:t>один из них с системой автоматической </a:t>
            </a:r>
          </a:p>
          <a:p>
            <a:pPr algn="r"/>
            <a:r>
              <a:rPr lang="ru-RU" sz="1400" b="1" dirty="0" smtClean="0">
                <a:latin typeface="Myriad Pro" pitchFamily="34" charset="0"/>
              </a:rPr>
              <a:t>загрузки  и разгрузки стола раскроя</a:t>
            </a:r>
            <a:endParaRPr lang="en-US" sz="1400" b="1" dirty="0" smtClean="0">
              <a:latin typeface="Myriad Pro" pitchFamily="34" charset="0"/>
            </a:endParaRPr>
          </a:p>
        </p:txBody>
      </p:sp>
      <p:pic>
        <p:nvPicPr>
          <p:cNvPr id="7" name="Picture 3" descr="C:\Users\Darya\Desktop\Безымянный-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23204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sp>
        <p:nvSpPr>
          <p:cNvPr id="12" name="TextBox 11"/>
          <p:cNvSpPr txBox="1"/>
          <p:nvPr/>
        </p:nvSpPr>
        <p:spPr>
          <a:xfrm>
            <a:off x="5724128" y="953826"/>
            <a:ext cx="3168352" cy="523220"/>
          </a:xfrm>
          <a:prstGeom prst="rect">
            <a:avLst/>
          </a:prstGeom>
          <a:noFill/>
        </p:spPr>
        <p:txBody>
          <a:bodyPr wrap="square" rtlCol="0">
            <a:spAutoFit/>
          </a:bodyPr>
          <a:lstStyle/>
          <a:p>
            <a:pPr algn="r"/>
            <a:r>
              <a:rPr lang="ru-RU" sz="1400" b="1" dirty="0" smtClean="0">
                <a:latin typeface="Myriad Pro" pitchFamily="34" charset="0"/>
              </a:rPr>
              <a:t>Листогибочные станки </a:t>
            </a:r>
            <a:endParaRPr lang="en-US" sz="1400" b="1" dirty="0" smtClean="0">
              <a:latin typeface="Myriad Pro" pitchFamily="34" charset="0"/>
            </a:endParaRPr>
          </a:p>
          <a:p>
            <a:pPr algn="r"/>
            <a:r>
              <a:rPr lang="en-US" sz="1400" b="1" dirty="0" err="1" smtClean="0">
                <a:latin typeface="Myriad Pro" pitchFamily="34" charset="0"/>
              </a:rPr>
              <a:t>Trumpf</a:t>
            </a:r>
            <a:r>
              <a:rPr lang="en-US" sz="1400" b="1" dirty="0" smtClean="0">
                <a:latin typeface="Myriad Pro" pitchFamily="34" charset="0"/>
              </a:rPr>
              <a:t> TruBend</a:t>
            </a:r>
            <a:r>
              <a:rPr lang="ru-RU" sz="1400" b="1" dirty="0" smtClean="0">
                <a:latin typeface="Myriad Pro" pitchFamily="34" charset="0"/>
              </a:rPr>
              <a:t>:</a:t>
            </a:r>
            <a:r>
              <a:rPr lang="en-US" sz="1400" b="1" dirty="0" smtClean="0">
                <a:latin typeface="Myriad Pro" pitchFamily="34" charset="0"/>
              </a:rPr>
              <a:t> </a:t>
            </a:r>
            <a:r>
              <a:rPr lang="ru-RU" sz="1400" b="1" dirty="0" smtClean="0">
                <a:latin typeface="Myriad Pro" pitchFamily="34" charset="0"/>
              </a:rPr>
              <a:t>5130, 5320, 7036</a:t>
            </a:r>
            <a:endParaRPr lang="en-US" sz="1400" b="1" dirty="0" smtClean="0">
              <a:latin typeface="Myriad Pro" pitchFamily="34" charset="0"/>
            </a:endParaRPr>
          </a:p>
        </p:txBody>
      </p:sp>
      <p:pic>
        <p:nvPicPr>
          <p:cNvPr id="1026" name="Picture 2" descr="http://www.ru.trumpf.com/fileadmin/DAM/trumpf-machines.com/Produkte/Biegen/Biegemaschinen/TruBend_Series_5000/TruBend_Series_5000_product_image_2012.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437" t="8461" r="5491" b="6103"/>
          <a:stretch/>
        </p:blipFill>
        <p:spPr bwMode="auto">
          <a:xfrm>
            <a:off x="324513" y="2060848"/>
            <a:ext cx="8450653" cy="4464496"/>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3" descr="C:\Users\Darya\Desktop\Безымянный-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92523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Сайфутдинов Иван\laser\Презентация оборудования LASER\trash\шапка - 6.jpg"/>
          <p:cNvPicPr>
            <a:picLocks noChangeAspect="1" noChangeArrowheads="1"/>
          </p:cNvPicPr>
          <p:nvPr/>
        </p:nvPicPr>
        <p:blipFill>
          <a:blip r:embed="rId2" cstate="print"/>
          <a:srcRect/>
          <a:stretch>
            <a:fillRect/>
          </a:stretch>
        </p:blipFill>
        <p:spPr bwMode="auto">
          <a:xfrm>
            <a:off x="0" y="0"/>
            <a:ext cx="9144000" cy="1306092"/>
          </a:xfrm>
          <a:prstGeom prst="rect">
            <a:avLst/>
          </a:prstGeom>
          <a:noFill/>
        </p:spPr>
      </p:pic>
      <p:pic>
        <p:nvPicPr>
          <p:cNvPr id="4" name="Содержимое 3" descr="gidroabraziv1.jpg"/>
          <p:cNvPicPr>
            <a:picLocks noGrp="1" noChangeAspect="1"/>
          </p:cNvPicPr>
          <p:nvPr>
            <p:ph idx="1"/>
          </p:nvPr>
        </p:nvPicPr>
        <p:blipFill>
          <a:blip r:embed="rId3" cstate="print"/>
          <a:stretch>
            <a:fillRect/>
          </a:stretch>
        </p:blipFill>
        <p:spPr>
          <a:xfrm>
            <a:off x="357158" y="1911230"/>
            <a:ext cx="8429684" cy="4341285"/>
          </a:xfrm>
          <a:prstGeom prst="roundRect">
            <a:avLst>
              <a:gd name="adj" fmla="val 4380"/>
            </a:avLst>
          </a:prstGeom>
        </p:spPr>
      </p:pic>
      <p:sp>
        <p:nvSpPr>
          <p:cNvPr id="12" name="TextBox 11"/>
          <p:cNvSpPr txBox="1"/>
          <p:nvPr/>
        </p:nvSpPr>
        <p:spPr>
          <a:xfrm>
            <a:off x="4539537" y="1006022"/>
            <a:ext cx="4213702" cy="523220"/>
          </a:xfrm>
          <a:prstGeom prst="rect">
            <a:avLst/>
          </a:prstGeom>
          <a:noFill/>
        </p:spPr>
        <p:txBody>
          <a:bodyPr wrap="square" rtlCol="0">
            <a:spAutoFit/>
          </a:bodyPr>
          <a:lstStyle/>
          <a:p>
            <a:pPr algn="r"/>
            <a:r>
              <a:rPr lang="ru-RU" sz="1400" b="1" dirty="0" smtClean="0">
                <a:latin typeface="Myriad Pro" pitchFamily="34" charset="0"/>
              </a:rPr>
              <a:t>Автоматический панелегиб </a:t>
            </a:r>
            <a:r>
              <a:rPr lang="en-US" sz="1400" b="1" dirty="0" err="1" smtClean="0">
                <a:latin typeface="Myriad Pro" pitchFamily="34" charset="0"/>
              </a:rPr>
              <a:t>Salvagnini</a:t>
            </a:r>
            <a:r>
              <a:rPr lang="en-US" sz="1400" b="1" dirty="0" smtClean="0">
                <a:latin typeface="Myriad Pro" pitchFamily="34" charset="0"/>
              </a:rPr>
              <a:t> P2</a:t>
            </a:r>
            <a:r>
              <a:rPr lang="ru-RU" sz="1400" b="1" dirty="0" smtClean="0">
                <a:latin typeface="Myriad Pro" pitchFamily="34" charset="0"/>
              </a:rPr>
              <a:t>;Р4;</a:t>
            </a:r>
            <a:r>
              <a:rPr lang="en-US" sz="1400" b="1" dirty="0" smtClean="0">
                <a:latin typeface="Myriad Pro" pitchFamily="34" charset="0"/>
              </a:rPr>
              <a:t>S4 </a:t>
            </a:r>
            <a:r>
              <a:rPr lang="en-US" sz="1400" b="1" dirty="0" err="1" smtClean="0">
                <a:latin typeface="Myriad Pro" pitchFamily="34" charset="0"/>
              </a:rPr>
              <a:t>Xe</a:t>
            </a:r>
            <a:endParaRPr lang="ru-RU" sz="1400" b="1" dirty="0" smtClean="0">
              <a:latin typeface="Myriad Pro" pitchFamily="34" charset="0"/>
            </a:endParaRPr>
          </a:p>
        </p:txBody>
      </p:sp>
      <p:pic>
        <p:nvPicPr>
          <p:cNvPr id="7" name="Picture 3" descr="C:\Users\Darya\Desktop\Безымянный-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07504" y="71398"/>
            <a:ext cx="965411" cy="10825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8899706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10298</TotalTime>
  <Words>516</Words>
  <Application>Microsoft Office PowerPoint</Application>
  <PresentationFormat>Экран (4:3)</PresentationFormat>
  <Paragraphs>67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Технические возможности компании «Риваль Лазер»</dc:title>
  <dc:creator>Shamsiyarov A</dc:creator>
  <cp:keywords>Технические возможности</cp:keywords>
  <cp:lastModifiedBy>Александр</cp:lastModifiedBy>
  <cp:revision>105</cp:revision>
  <cp:lastPrinted>2014-05-19T12:37:58Z</cp:lastPrinted>
  <dcterms:created xsi:type="dcterms:W3CDTF">2013-12-06T11:48:19Z</dcterms:created>
  <dcterms:modified xsi:type="dcterms:W3CDTF">2014-05-30T11:16:13Z</dcterms:modified>
</cp:coreProperties>
</file>